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78" r:id="rId10"/>
    <p:sldId id="261" r:id="rId11"/>
    <p:sldId id="271" r:id="rId12"/>
    <p:sldId id="268" r:id="rId13"/>
    <p:sldId id="287" r:id="rId14"/>
    <p:sldId id="265" r:id="rId15"/>
    <p:sldId id="282" r:id="rId16"/>
    <p:sldId id="270" r:id="rId17"/>
    <p:sldId id="283" r:id="rId18"/>
    <p:sldId id="284" r:id="rId19"/>
    <p:sldId id="266" r:id="rId20"/>
    <p:sldId id="285" r:id="rId21"/>
    <p:sldId id="286" r:id="rId22"/>
    <p:sldId id="280" r:id="rId23"/>
    <p:sldId id="279" r:id="rId24"/>
    <p:sldId id="27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8A868-9804-544F-8D29-09CFA48F7623}" v="30" dt="2024-04-23T06:02:21.550"/>
    <p1510:client id="{840496A2-65F1-4BB7-A1CB-DBD25AF71910}" v="38" dt="2024-04-23T02:09:49.453"/>
    <p1510:client id="{AA2F9CDE-7DF3-4D62-AB94-AC20012B834F}" v="34" dt="2024-04-23T05:59:11.567"/>
    <p1510:client id="{C81C42C8-98EC-40C6-ACED-FF9AC9DDB4D3}" v="3" dt="2024-04-23T05:28:34.758"/>
    <p1510:client id="{ECBFA0F4-966A-4C57-B52D-548EC7D7B242}" v="128" dt="2024-04-23T01:21:59.361"/>
    <p1510:client id="{F15D229A-8EB9-41B9-80EB-B620BAFC943A}" v="10" dt="2024-04-23T05:05:42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6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0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5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Talking through 2.4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Two sensors locations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Water valve and Fan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-&gt; all talks to 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173 milliliter is from (max capacity)/(time for tank to empty) = 4160/24-hour = 173.33 milliliter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Filter absorbing 150 milliliter is from wringing out filter and measuring the volume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44ns from: SHT45 -&gt; ESP32 -&gt; </a:t>
            </a:r>
            <a:r>
              <a:rPr lang="en-US" err="1"/>
              <a:t>wifi</a:t>
            </a:r>
            <a:r>
              <a:rPr lang="en-US"/>
              <a:t> of 6m range -&gt; ESP32 -&gt; algorithm -&gt; relay actuation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Illinois_Fighting_Illini_baseba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Illinois_Fighting_Illini_basebal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Illinois_Fighting_Illini_baseb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Illinois_Fighting_Illini_baseba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Your Smart 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9490F1-21D7-2285-1B2E-78B6078E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86197" y="1307080"/>
            <a:ext cx="6419603" cy="5431971"/>
          </a:xfr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00E1DB95-1C7D-2599-E107-657E887A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304" y="1273629"/>
            <a:ext cx="5803392" cy="55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8CC6572B-36EA-BC34-644F-048C44076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09923" y="1372394"/>
            <a:ext cx="6169383" cy="5399314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06" y="2260600"/>
            <a:ext cx="144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D9E4-C91D-8DD9-BACA-9C8603E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Demonstration</a:t>
            </a:r>
            <a:endParaRPr lang="en-US"/>
          </a:p>
        </p:txBody>
      </p:sp>
      <p:pic>
        <p:nvPicPr>
          <p:cNvPr id="3" name="4_22_2024">
            <a:hlinkClick r:id="" action="ppaction://media"/>
            <a:extLst>
              <a:ext uri="{FF2B5EF4-FFF2-40B4-BE49-F238E27FC236}">
                <a16:creationId xmlns:a16="http://schemas.microsoft.com/office/drawing/2014/main" id="{9A514423-E70B-80D0-D907-EACB471BF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1605642"/>
            <a:ext cx="65531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673823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673823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663727"/>
            <a:ext cx="3998412" cy="273688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4499E3-072B-3D64-1C50-2BADE56DD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DDDC0-F1A2-4594-C944-FC307C7AB7A1}"/>
              </a:ext>
            </a:extLst>
          </p:cNvPr>
          <p:cNvSpPr txBox="1"/>
          <p:nvPr/>
        </p:nvSpPr>
        <p:spPr>
          <a:xfrm>
            <a:off x="1097636" y="6410703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9ECD0-9A1E-9E49-D819-D835C27C800D}"/>
              </a:ext>
            </a:extLst>
          </p:cNvPr>
          <p:cNvSpPr txBox="1"/>
          <p:nvPr/>
        </p:nvSpPr>
        <p:spPr>
          <a:xfrm>
            <a:off x="4860116" y="6410703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with laser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4C6F-CB14-FFCE-64B6-0D025EE3E39B}"/>
              </a:ext>
            </a:extLst>
          </p:cNvPr>
          <p:cNvSpPr txBox="1"/>
          <p:nvPr/>
        </p:nvSpPr>
        <p:spPr>
          <a:xfrm>
            <a:off x="9144951" y="6410703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5V linear regulator output</a:t>
            </a:r>
          </a:p>
        </p:txBody>
      </p:sp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50D079-ABE6-74AE-DBFA-F626106B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/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/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216862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5B0EC-3B29-8944-6BC0-3E9456B22D42}"/>
              </a:ext>
            </a:extLst>
          </p:cNvPr>
          <p:cNvSpPr txBox="1"/>
          <p:nvPr/>
        </p:nvSpPr>
        <p:spPr>
          <a:xfrm>
            <a:off x="8455833" y="3794759"/>
            <a:ext cx="203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 light control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D085-5F96-FE44-9DF5-77FBD6DF6281}"/>
              </a:ext>
            </a:extLst>
          </p:cNvPr>
          <p:cNvSpPr txBox="1"/>
          <p:nvPr/>
        </p:nvSpPr>
        <p:spPr>
          <a:xfrm>
            <a:off x="8287870" y="6311595"/>
            <a:ext cx="2372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example</a:t>
            </a:r>
          </a:p>
        </p:txBody>
      </p:sp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5" y="4288314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4" y="1637249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A1D98-D0C8-64E6-818D-CB810A7171B8}"/>
              </a:ext>
            </a:extLst>
          </p:cNvPr>
          <p:cNvSpPr txBox="1"/>
          <p:nvPr/>
        </p:nvSpPr>
        <p:spPr>
          <a:xfrm>
            <a:off x="8326124" y="3841811"/>
            <a:ext cx="206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 light when valve is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C4D1-9822-5FFE-EC15-969CCDA9ADFE}"/>
              </a:ext>
            </a:extLst>
          </p:cNvPr>
          <p:cNvSpPr txBox="1"/>
          <p:nvPr/>
        </p:nvSpPr>
        <p:spPr>
          <a:xfrm>
            <a:off x="8317724" y="6492875"/>
            <a:ext cx="208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12V output to water valve</a:t>
            </a:r>
          </a:p>
        </p:txBody>
      </p:sp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2223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4225480"/>
            <a:ext cx="2932176" cy="2199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A447D-26D2-25B2-00AF-DEC3EB93479B}"/>
              </a:ext>
            </a:extLst>
          </p:cNvPr>
          <p:cNvSpPr txBox="1"/>
          <p:nvPr/>
        </p:nvSpPr>
        <p:spPr>
          <a:xfrm>
            <a:off x="8192842" y="3732086"/>
            <a:ext cx="258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Water level sensor contact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1DCAA-51D8-EBA9-7537-05AEFADB70AF}"/>
              </a:ext>
            </a:extLst>
          </p:cNvPr>
          <p:cNvSpPr txBox="1"/>
          <p:nvPr/>
        </p:nvSpPr>
        <p:spPr>
          <a:xfrm>
            <a:off x="8049195" y="6424612"/>
            <a:ext cx="290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Water-valve off when water detected</a:t>
            </a:r>
          </a:p>
        </p:txBody>
      </p:sp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43AA-0C4D-B3E8-A069-73F73DAD3F0A}"/>
              </a:ext>
            </a:extLst>
          </p:cNvPr>
          <p:cNvSpPr txBox="1"/>
          <p:nvPr/>
        </p:nvSpPr>
        <p:spPr>
          <a:xfrm>
            <a:off x="1504873" y="6149308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0E948-FDB5-62A5-4B10-D66B9C61BBA6}"/>
              </a:ext>
            </a:extLst>
          </p:cNvPr>
          <p:cNvSpPr txBox="1"/>
          <p:nvPr/>
        </p:nvSpPr>
        <p:spPr>
          <a:xfrm>
            <a:off x="4860116" y="6149309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with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74B61-DB1C-D306-6CD2-F2028777B6B1}"/>
              </a:ext>
            </a:extLst>
          </p:cNvPr>
          <p:cNvSpPr txBox="1"/>
          <p:nvPr/>
        </p:nvSpPr>
        <p:spPr>
          <a:xfrm>
            <a:off x="8749259" y="6149308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5V linear regulator output</a:t>
            </a:r>
          </a:p>
        </p:txBody>
      </p:sp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B50-181E-B2B4-5EBC-8BE1AC0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504-9D8B-7E65-18DB-F7ACCD41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Problem</a:t>
            </a:r>
            <a:r>
              <a:rPr lang="ko-KR" altLang="en-US" dirty="0">
                <a:ea typeface="맑은 고딕"/>
                <a:cs typeface="Calibri"/>
              </a:rPr>
              <a:t> &amp; </a:t>
            </a:r>
            <a:r>
              <a:rPr lang="en-US" altLang="ko-KR" dirty="0">
                <a:ea typeface="맑은 고딕"/>
                <a:cs typeface="Calibri"/>
              </a:rPr>
              <a:t>Solution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Visual</a:t>
            </a:r>
            <a:r>
              <a:rPr lang="ko-KR" altLang="en-US" dirty="0">
                <a:ea typeface="맑은 고딕"/>
                <a:cs typeface="Calibri"/>
              </a:rPr>
              <a:t> Aid</a:t>
            </a:r>
          </a:p>
          <a:p>
            <a:r>
              <a:rPr lang="en-US" altLang="ko-KR" dirty="0">
                <a:ea typeface="맑은 고딕"/>
                <a:cs typeface="Calibri"/>
              </a:rPr>
              <a:t>High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Level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Requirements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Block Diagram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b="1" dirty="0">
                <a:ea typeface="맑은 고딕"/>
                <a:cs typeface="Calibri"/>
              </a:rPr>
              <a:t>Demonstration</a:t>
            </a:r>
          </a:p>
          <a:p>
            <a:r>
              <a:rPr lang="en-US" altLang="ko-KR" dirty="0">
                <a:ea typeface="맑은 고딕"/>
                <a:cs typeface="Calibri"/>
              </a:rPr>
              <a:t>RV Table</a:t>
            </a:r>
          </a:p>
          <a:p>
            <a:r>
              <a:rPr lang="en-US" altLang="ko-KR" dirty="0">
                <a:ea typeface="맑은 고딕"/>
                <a:cs typeface="Calibri"/>
              </a:rPr>
              <a:t>Project Achievements</a:t>
            </a:r>
          </a:p>
          <a:p>
            <a:r>
              <a:rPr lang="en-US" altLang="ko-KR" dirty="0">
                <a:ea typeface="맑은 고딕"/>
                <a:cs typeface="Calibri"/>
              </a:rPr>
              <a:t>Future Plans</a:t>
            </a:r>
          </a:p>
        </p:txBody>
      </p:sp>
      <p:pic>
        <p:nvPicPr>
          <p:cNvPr id="8" name="Picture 7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2A5A4D42-A219-E5F6-5892-F37ED874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16490"/>
          <a:stretch/>
        </p:blipFill>
        <p:spPr>
          <a:xfrm>
            <a:off x="6096000" y="1685487"/>
            <a:ext cx="4493740" cy="44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/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/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(2)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" y="252474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378359" y="212874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691" r="3454" b="12032"/>
          <a:stretch/>
        </p:blipFill>
        <p:spPr>
          <a:xfrm>
            <a:off x="7207648" y="2442813"/>
            <a:ext cx="4753123" cy="326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D3F7B-0E4E-8EB3-C423-9EF46E0EBA1C}"/>
              </a:ext>
            </a:extLst>
          </p:cNvPr>
          <p:cNvSpPr txBox="1"/>
          <p:nvPr/>
        </p:nvSpPr>
        <p:spPr>
          <a:xfrm>
            <a:off x="7372441" y="5706172"/>
            <a:ext cx="4412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Commercial humidity and temperature sensor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E73A-D5AB-E0B8-3012-74FFEF0A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Achievements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6224-EC34-11DA-DEE5-C4FFA0F0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943" cy="486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Sensor Subsystem reads temperature and humidity data from SHT45</a:t>
            </a:r>
          </a:p>
          <a:p>
            <a:r>
              <a:rPr lang="en-US">
                <a:cs typeface="Calibri"/>
              </a:rPr>
              <a:t>Sensor Subsystem communicates with Humidifier Subsystem with Wi-Fi</a:t>
            </a:r>
          </a:p>
          <a:p>
            <a:r>
              <a:rPr lang="en-US">
                <a:cs typeface="Calibri"/>
              </a:rPr>
              <a:t>Humidifier Subsystem successfully activates humidifier</a:t>
            </a:r>
          </a:p>
          <a:p>
            <a:r>
              <a:rPr lang="en-US">
                <a:cs typeface="Calibri"/>
              </a:rPr>
              <a:t>Humidifier Subsystem successfully activates water valve</a:t>
            </a:r>
          </a:p>
          <a:p>
            <a:r>
              <a:rPr lang="en-US">
                <a:cs typeface="Calibri"/>
              </a:rPr>
              <a:t>Humidifier Subsystem successfully reads from water level sensors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Bonus: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User Interface through access point to control Humidifier Subsystem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254E197A-AA5A-730B-EEF0-547C3F10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01E7-1165-15ED-5FAE-387FD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81A-D174-7E0A-16D6-16042064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Integrate with Amazon Alexa, Apple HomeKit, and Google Assistant</a:t>
            </a:r>
          </a:p>
          <a:p>
            <a:r>
              <a:rPr lang="en-US">
                <a:cs typeface="Calibri"/>
              </a:rPr>
              <a:t>Further compact PCB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Remove ESP32 programming components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PCB enclosure design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UI design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Potentially remove water level sensor and water valve</a:t>
            </a:r>
          </a:p>
          <a:p>
            <a:r>
              <a:rPr lang="en-US">
                <a:ea typeface="Calibri" panose="020F0502020204030204"/>
                <a:cs typeface="Calibri"/>
              </a:rPr>
              <a:t>Consult with business consultants to push product on market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C805746-33A8-BEC0-06CA-4CA5F92B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  <p:pic>
        <p:nvPicPr>
          <p:cNvPr id="3" name="4_22_2024">
            <a:hlinkClick r:id="" action="ppaction://media"/>
            <a:extLst>
              <a:ext uri="{FF2B5EF4-FFF2-40B4-BE49-F238E27FC236}">
                <a16:creationId xmlns:a16="http://schemas.microsoft.com/office/drawing/2014/main" id="{70D0370F-A7A1-4BAF-85BC-03B69D732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0014" y="1072242"/>
            <a:ext cx="5431972" cy="4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ABC1-3E51-A3C5-1FC6-9721337C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600AF5-A3B9-F39D-4D55-AA6C1B3A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663" y="1850883"/>
            <a:ext cx="4668673" cy="50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 dirty="0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 dirty="0">
                <a:ea typeface="Calibri"/>
                <a:cs typeface="Calibri"/>
              </a:rPr>
              <a:t>Most cheap humidifiers are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Ultrasound – displaces minerals and bacteria</a:t>
            </a:r>
          </a:p>
          <a:p>
            <a:r>
              <a:rPr lang="en-US" dirty="0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 dirty="0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6" name="Picture 5" descr="A black nose with a curved nose&#10;&#10;Description automatically generated">
            <a:extLst>
              <a:ext uri="{FF2B5EF4-FFF2-40B4-BE49-F238E27FC236}">
                <a16:creationId xmlns:a16="http://schemas.microsoft.com/office/drawing/2014/main" id="{0946E152-F600-F1A2-734E-1CA2B0BE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0603" y="3153103"/>
            <a:ext cx="1152420" cy="29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52817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 temperature dependent humidity calculation algorithm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Open/close valve to refill the water tank</a:t>
            </a:r>
            <a:endParaRPr lang="ko-KR" altLang="en-US" sz="1600" dirty="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endParaRPr lang="en-US" altLang="ko-KR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Two water level sensors GPIO input to ESP32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Evaporation rate approximately 173 milliliters per hour (in 40% humidity room)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On/off fan based on pre-configured ideal humidity range, 35% and 50% humidity, based on an algorithm averaging the readings from 3 sensors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Actuate relay with LED output for ON signal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Theoretical estimation of 44ns response time to on/off the humidifier’s fan (w/o runtime)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High voltage (120V AC) components does not interfere with low voltage components (&lt; 12V DC)</a:t>
            </a:r>
            <a:endParaRPr lang="en-US" sz="1600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4" name="Rectangle 3" descr="과학자">
            <a:extLst>
              <a:ext uri="{FF2B5EF4-FFF2-40B4-BE49-F238E27FC236}">
                <a16:creationId xmlns:a16="http://schemas.microsoft.com/office/drawing/2014/main" id="{999824DA-9026-78ED-C6FD-D6017FBC0E98}"/>
              </a:ext>
            </a:extLst>
          </p:cNvPr>
          <p:cNvSpPr/>
          <p:nvPr/>
        </p:nvSpPr>
        <p:spPr>
          <a:xfrm>
            <a:off x="8009704" y="1716256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 descr="무지개">
            <a:extLst>
              <a:ext uri="{FF2B5EF4-FFF2-40B4-BE49-F238E27FC236}">
                <a16:creationId xmlns:a16="http://schemas.microsoft.com/office/drawing/2014/main" id="{0C5A2298-23A2-53A6-7827-B863991E4BC8}"/>
              </a:ext>
            </a:extLst>
          </p:cNvPr>
          <p:cNvSpPr/>
          <p:nvPr/>
        </p:nvSpPr>
        <p:spPr>
          <a:xfrm>
            <a:off x="8009704" y="4037308"/>
            <a:ext cx="1944000" cy="1944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680</Words>
  <Application>Microsoft Office PowerPoint</Application>
  <PresentationFormat>Widescreen</PresentationFormat>
  <Paragraphs>162</Paragraphs>
  <Slides>25</Slides>
  <Notes>23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Your Smart Automatic Humidifier</vt:lpstr>
      <vt:lpstr>Agenda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Humidifier</vt:lpstr>
      <vt:lpstr>Block Diagram - Sensor</vt:lpstr>
      <vt:lpstr>Demonstration</vt:lpstr>
      <vt:lpstr>RV Table – Central Humidifier Subsystem (1)</vt:lpstr>
      <vt:lpstr>RV Table – Central Humidifier Subsystem (1)</vt:lpstr>
      <vt:lpstr>RV Table – Central Humidifier Subsystem (2)</vt:lpstr>
      <vt:lpstr>RV Table – Central Humidifier Subsystem (3)</vt:lpstr>
      <vt:lpstr>RV Table – Central Humidifier Subsystem (4)</vt:lpstr>
      <vt:lpstr>RV Table – Humidity Sensor Subsystem (1) </vt:lpstr>
      <vt:lpstr>RV Table – Humidity Sensor Subsystem (1) </vt:lpstr>
      <vt:lpstr>RV Table – Humidity Sensor Subsystem (2) </vt:lpstr>
      <vt:lpstr>Project Achievements</vt:lpstr>
      <vt:lpstr>Future Plans</vt:lpstr>
      <vt:lpstr>Your Oasis Awaits: Refresh, Rejuvenate, Breathe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3</cp:revision>
  <dcterms:created xsi:type="dcterms:W3CDTF">2024-02-28T04:35:34Z</dcterms:created>
  <dcterms:modified xsi:type="dcterms:W3CDTF">2024-04-23T06:10:45Z</dcterms:modified>
</cp:coreProperties>
</file>